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9" r:id="rId5"/>
  </p:sldMasterIdLst>
  <p:handoutMasterIdLst>
    <p:handoutMasterId r:id="rId33"/>
  </p:handoutMasterIdLst>
  <p:sldIdLst>
    <p:sldId id="259" r:id="rId6"/>
    <p:sldId id="284" r:id="rId7"/>
    <p:sldId id="285" r:id="rId8"/>
    <p:sldId id="260" r:id="rId9"/>
    <p:sldId id="262" r:id="rId10"/>
    <p:sldId id="271" r:id="rId11"/>
    <p:sldId id="270" r:id="rId12"/>
    <p:sldId id="282" r:id="rId13"/>
    <p:sldId id="275" r:id="rId14"/>
    <p:sldId id="281" r:id="rId15"/>
    <p:sldId id="272" r:id="rId16"/>
    <p:sldId id="274" r:id="rId17"/>
    <p:sldId id="273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69" r:id="rId28"/>
    <p:sldId id="292" r:id="rId29"/>
    <p:sldId id="286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C6A16-63B2-4A76-BA6B-16700D850ED5}" v="8" dt="2020-07-06T10:34:40.102"/>
    <p1510:client id="{604972B8-9478-4B03-AFCB-589FCC801C65}" v="3" dt="2020-07-06T13:30:00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61C4C-72E3-4261-A414-8AA30BA819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49" y="2522079"/>
            <a:ext cx="6045931" cy="17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457199"/>
            <a:ext cx="4310706" cy="582230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615820"/>
            <a:ext cx="4858979" cy="5178490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615820"/>
            <a:ext cx="4310706" cy="51784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22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68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EA4AA560-F6AE-4C6D-97B3-4E2ADF9D2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E25AE52-05D2-40AF-92DD-867BFB67E2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4" y="62642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02516-0DAB-445D-A39F-2BB94FA00AA2}"/>
              </a:ext>
            </a:extLst>
          </p:cNvPr>
          <p:cNvSpPr txBox="1"/>
          <p:nvPr userDrawn="1"/>
        </p:nvSpPr>
        <p:spPr>
          <a:xfrm>
            <a:off x="8890365" y="6253914"/>
            <a:ext cx="265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200" b="1" dirty="0"/>
            </a:br>
            <a:r>
              <a:rPr lang="en-GB" sz="1200" b="1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London Business Analytics Group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F6A82D2-330E-466C-A746-236A5BCB4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EF3C7F-220E-424C-86B0-0C4845D091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4" y="62642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A8B803-CD53-446E-8E36-622520910552}"/>
              </a:ext>
            </a:extLst>
          </p:cNvPr>
          <p:cNvSpPr txBox="1"/>
          <p:nvPr userDrawn="1"/>
        </p:nvSpPr>
        <p:spPr>
          <a:xfrm>
            <a:off x="8890365" y="6253914"/>
            <a:ext cx="265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200" b="1" dirty="0"/>
            </a:br>
            <a:r>
              <a:rPr lang="en-GB" sz="1200" b="1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London Business Analytics Group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43484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7FC1B80-C92F-456D-B8D7-C1484C47CB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" y="6172595"/>
            <a:ext cx="2100943" cy="64056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D5F380-830D-4A1C-AD09-07D232334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4" y="62642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946506-3CB3-4D3E-8BD8-F5B1D315968F}"/>
              </a:ext>
            </a:extLst>
          </p:cNvPr>
          <p:cNvSpPr txBox="1"/>
          <p:nvPr userDrawn="1"/>
        </p:nvSpPr>
        <p:spPr>
          <a:xfrm>
            <a:off x="8890365" y="6253914"/>
            <a:ext cx="265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200" b="1" dirty="0"/>
            </a:br>
            <a:r>
              <a:rPr lang="en-GB" sz="1200" b="1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London Business Analytics Group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46052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B95983A-8B78-49C7-9312-A1E1F90497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7.jp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09F5C6-8FCE-4373-A8A9-6D2C45FD6CD4}"/>
              </a:ext>
            </a:extLst>
          </p:cNvPr>
          <p:cNvSpPr/>
          <p:nvPr userDrawn="1"/>
        </p:nvSpPr>
        <p:spPr>
          <a:xfrm>
            <a:off x="0" y="6214188"/>
            <a:ext cx="12192000" cy="64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58EC15-4BE8-4CB3-813F-2442F1E22DB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0" y="6270174"/>
            <a:ext cx="1751291" cy="51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686" r:id="rId4"/>
    <p:sldLayoutId id="2147483700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3543C-319B-43AE-9455-CB596C994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9777"/>
            <a:ext cx="12192000" cy="6540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E215FC-A311-4384-9CFC-A6013E01E58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0" y="6270174"/>
            <a:ext cx="1751291" cy="514594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742F8ED-43E5-4C06-B92D-2B8BF4B41B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314B73-212F-4D64-8CC4-C6B4A94D0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4" y="62642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DCC2F-A1DD-410D-A0CF-79E0195726E9}"/>
              </a:ext>
            </a:extLst>
          </p:cNvPr>
          <p:cNvSpPr txBox="1"/>
          <p:nvPr userDrawn="1"/>
        </p:nvSpPr>
        <p:spPr>
          <a:xfrm>
            <a:off x="8890365" y="6253914"/>
            <a:ext cx="265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200" b="1" dirty="0"/>
            </a:br>
            <a:r>
              <a:rPr lang="en-GB" sz="1200" b="1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London Business Analytics Group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8" r:id="rId7"/>
    <p:sldLayoutId id="2147483709" r:id="rId8"/>
    <p:sldLayoutId id="2147483710" r:id="rId9"/>
    <p:sldLayoutId id="2147483684" r:id="rId10"/>
    <p:sldLayoutId id="2147483677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11CF0-9D68-456A-B5FC-79E8A3DFA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540" y="3954458"/>
            <a:ext cx="11255553" cy="1830388"/>
          </a:xfrm>
        </p:spPr>
        <p:txBody>
          <a:bodyPr/>
          <a:lstStyle/>
          <a:p>
            <a:r>
              <a:rPr lang="en-US" dirty="0"/>
              <a:t>Rishi Sapra | Chartered Accountant (ACA) | Microsoft MVP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37AAA-73D4-4EB7-88A8-2D686C4F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7165"/>
            <a:ext cx="11505966" cy="1837298"/>
          </a:xfrm>
        </p:spPr>
        <p:txBody>
          <a:bodyPr>
            <a:normAutofit/>
          </a:bodyPr>
          <a:lstStyle/>
          <a:p>
            <a:r>
              <a:rPr lang="en-US" dirty="0"/>
              <a:t>Tips and Tricks for working with Finance Data in Power BI</a:t>
            </a:r>
          </a:p>
        </p:txBody>
      </p:sp>
    </p:spTree>
    <p:extLst>
      <p:ext uri="{BB962C8B-B14F-4D97-AF65-F5344CB8AC3E}">
        <p14:creationId xmlns:p14="http://schemas.microsoft.com/office/powerpoint/2010/main" val="368248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">
            <a:extLst>
              <a:ext uri="{FF2B5EF4-FFF2-40B4-BE49-F238E27FC236}">
                <a16:creationId xmlns:a16="http://schemas.microsoft.com/office/drawing/2014/main" id="{73D9E84F-7533-422E-BD14-28F8DE58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Dynamic Time Period Measure for Actuals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32D91-38EB-4DBE-A78D-6EE5A8C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14" y="2208179"/>
            <a:ext cx="9989772" cy="335308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51B21D-96F8-4089-9FA0-8554B1D26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71" y="897462"/>
            <a:ext cx="1508891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Tip #4: Have a table with all your FS lines (including totals)</a:t>
            </a:r>
          </a:p>
        </p:txBody>
      </p:sp>
    </p:spTree>
    <p:extLst>
      <p:ext uri="{BB962C8B-B14F-4D97-AF65-F5344CB8AC3E}">
        <p14:creationId xmlns:p14="http://schemas.microsoft.com/office/powerpoint/2010/main" val="375318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come Statement Example: A Simple Guide (Free Download)">
            <a:extLst>
              <a:ext uri="{FF2B5EF4-FFF2-40B4-BE49-F238E27FC236}">
                <a16:creationId xmlns:a16="http://schemas.microsoft.com/office/drawing/2014/main" id="{85FDBC7E-7B61-4A06-B73B-4B3AC29CA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7" y="905959"/>
            <a:ext cx="5673793" cy="48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Real Income Statements have Sub-totals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03347-2EB7-4F3B-B742-85F962B20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20" y="750316"/>
            <a:ext cx="5619463" cy="2028217"/>
          </a:xfrm>
          <a:prstGeom prst="rect">
            <a:avLst/>
          </a:prstGeom>
        </p:spPr>
      </p:pic>
      <p:pic>
        <p:nvPicPr>
          <p:cNvPr id="6" name="Picture 5" descr="A picture containing orange, room, people&#10;&#10;Description automatically generated">
            <a:extLst>
              <a:ext uri="{FF2B5EF4-FFF2-40B4-BE49-F238E27FC236}">
                <a16:creationId xmlns:a16="http://schemas.microsoft.com/office/drawing/2014/main" id="{8409BBAA-4E4E-4E62-950A-0B976A141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04" y="3019619"/>
            <a:ext cx="3574090" cy="6858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4CFAD-4066-46BB-AE6C-DD2F72F4D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15" y="4079468"/>
            <a:ext cx="4968671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8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>
            <a:normAutofit/>
          </a:bodyPr>
          <a:lstStyle/>
          <a:p>
            <a:r>
              <a:rPr lang="en-US" dirty="0"/>
              <a:t>Tip #5: Tell a story with the visuals</a:t>
            </a:r>
          </a:p>
        </p:txBody>
      </p:sp>
    </p:spTree>
    <p:extLst>
      <p:ext uri="{BB962C8B-B14F-4D97-AF65-F5344CB8AC3E}">
        <p14:creationId xmlns:p14="http://schemas.microsoft.com/office/powerpoint/2010/main" val="336184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Provide </a:t>
            </a:r>
            <a:r>
              <a:rPr lang="en-US" sz="2400" u="sng" dirty="0"/>
              <a:t>context</a:t>
            </a:r>
            <a:r>
              <a:rPr lang="en-US" sz="2400" dirty="0"/>
              <a:t> to numbers: Highlight Clearly whether they’re good or bad!</a:t>
            </a:r>
            <a:endParaRPr lang="en-US" sz="2400" u="sng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430D8F-917B-4D1A-BBB3-1D027F748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55" y="1339996"/>
            <a:ext cx="8885690" cy="116596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0F6A2-86AF-4B01-A316-9AF1B368B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29" y="2905152"/>
            <a:ext cx="3261643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Use </a:t>
            </a:r>
            <a:r>
              <a:rPr lang="en-US" sz="2400" dirty="0" err="1"/>
              <a:t>Colour</a:t>
            </a:r>
            <a:r>
              <a:rPr lang="en-US" sz="2400" dirty="0"/>
              <a:t> (e.g. Conditional Formatting) sparingly and to draw attention</a:t>
            </a:r>
            <a:endParaRPr lang="en-US" sz="2400" u="sng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907EEA-4E1A-4CAC-BAEA-600405A2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0" y="868754"/>
            <a:ext cx="4997143" cy="1728531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42E7433-A459-4965-9E3A-5FECA3EB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64" y="2346935"/>
            <a:ext cx="6789346" cy="35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1DF6C-363F-44ED-9B7C-98023C9B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2" y="812050"/>
            <a:ext cx="2949196" cy="24995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Let the users ask ‘Why’ through visual interactions (and drill-through/drill-down)</a:t>
            </a:r>
            <a:endParaRPr lang="en-US" sz="2400" u="sng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597B68-33FF-44DA-80B9-F9A8B643E599}"/>
              </a:ext>
            </a:extLst>
          </p:cNvPr>
          <p:cNvSpPr/>
          <p:nvPr/>
        </p:nvSpPr>
        <p:spPr>
          <a:xfrm>
            <a:off x="3755254" y="1970843"/>
            <a:ext cx="2139519" cy="630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6935DA3-61B8-4786-9E3C-608F93BD8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79" y="929423"/>
            <a:ext cx="5717025" cy="2499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693ED3-2556-4FF5-A766-1423E8ED5706}"/>
              </a:ext>
            </a:extLst>
          </p:cNvPr>
          <p:cNvSpPr txBox="1"/>
          <p:nvPr/>
        </p:nvSpPr>
        <p:spPr>
          <a:xfrm>
            <a:off x="3755254" y="1029810"/>
            <a:ext cx="191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Whole page filters for Region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5BE0EB-6F75-4EE4-8655-338D6F134AB1}"/>
              </a:ext>
            </a:extLst>
          </p:cNvPr>
          <p:cNvSpPr/>
          <p:nvPr/>
        </p:nvSpPr>
        <p:spPr>
          <a:xfrm>
            <a:off x="3813469" y="5034616"/>
            <a:ext cx="2139519" cy="630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F3DB8-760D-41F8-A2DA-112F7F47E178}"/>
              </a:ext>
            </a:extLst>
          </p:cNvPr>
          <p:cNvSpPr txBox="1"/>
          <p:nvPr/>
        </p:nvSpPr>
        <p:spPr>
          <a:xfrm>
            <a:off x="3813469" y="4159922"/>
            <a:ext cx="24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Waterfall chart shows comparison for Revenue</a:t>
            </a:r>
          </a:p>
        </p:txBody>
      </p: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0D061C-759D-4D3B-B695-D2A92B026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" y="4423456"/>
            <a:ext cx="3287950" cy="121628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F4374FF-33A4-4DDB-AA53-8E8D9E7A1AC2}"/>
              </a:ext>
            </a:extLst>
          </p:cNvPr>
          <p:cNvSpPr/>
          <p:nvPr/>
        </p:nvSpPr>
        <p:spPr>
          <a:xfrm>
            <a:off x="2331018" y="1866900"/>
            <a:ext cx="885217" cy="12937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4BA55C-DFC1-4DBF-A4DF-621CEF524457}"/>
              </a:ext>
            </a:extLst>
          </p:cNvPr>
          <p:cNvSpPr/>
          <p:nvPr/>
        </p:nvSpPr>
        <p:spPr>
          <a:xfrm>
            <a:off x="218731" y="4640826"/>
            <a:ext cx="967980" cy="483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AAFC7-F20C-4B2F-92FB-C117F5119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85" y="3613520"/>
            <a:ext cx="2964437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Consider Using Bookmarks to aid the user experience</a:t>
            </a:r>
            <a:endParaRPr lang="en-US" sz="2400" u="sng" dirty="0"/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733ED7-8BAB-4DAB-9FF9-5B082FAC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8" y="900660"/>
            <a:ext cx="5422443" cy="2417306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322771-88F4-4FC7-919B-189A84E0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8" y="3709396"/>
            <a:ext cx="5422442" cy="2436169"/>
          </a:xfrm>
          <a:prstGeom prst="rect">
            <a:avLst/>
          </a:prstGeom>
        </p:spPr>
      </p:pic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4809A9-15C5-4DFA-B6BB-7529A0972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98" y="2647869"/>
            <a:ext cx="5161126" cy="21230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C876E41E-7FBB-43E9-A22C-7B47B6427C58}"/>
              </a:ext>
            </a:extLst>
          </p:cNvPr>
          <p:cNvSpPr/>
          <p:nvPr/>
        </p:nvSpPr>
        <p:spPr>
          <a:xfrm>
            <a:off x="1750141" y="816077"/>
            <a:ext cx="1563329" cy="58993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9416D4-A4F6-4BB8-B6C9-7972DA5F71D0}"/>
              </a:ext>
            </a:extLst>
          </p:cNvPr>
          <p:cNvSpPr/>
          <p:nvPr/>
        </p:nvSpPr>
        <p:spPr>
          <a:xfrm>
            <a:off x="3244568" y="3565197"/>
            <a:ext cx="1666882" cy="60917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4696B6-E0A5-42A2-BA64-4AACB1765F04}"/>
              </a:ext>
            </a:extLst>
          </p:cNvPr>
          <p:cNvSpPr/>
          <p:nvPr/>
        </p:nvSpPr>
        <p:spPr>
          <a:xfrm>
            <a:off x="9937274" y="2475142"/>
            <a:ext cx="1666882" cy="60917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1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Tip #6: Finance Custom Visuals/Add-ins go a long way</a:t>
            </a:r>
          </a:p>
        </p:txBody>
      </p:sp>
    </p:spTree>
    <p:extLst>
      <p:ext uri="{BB962C8B-B14F-4D97-AF65-F5344CB8AC3E}">
        <p14:creationId xmlns:p14="http://schemas.microsoft.com/office/powerpoint/2010/main" val="117376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u="sng" dirty="0"/>
              <a:t>Zebra BI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32DC46-B2D4-4C3A-8860-419FC83FBF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07" y="810778"/>
            <a:ext cx="8747464" cy="491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C9CB5-2E9C-4681-BE63-D6395DA85A7C}"/>
              </a:ext>
            </a:extLst>
          </p:cNvPr>
          <p:cNvSpPr txBox="1"/>
          <p:nvPr/>
        </p:nvSpPr>
        <p:spPr>
          <a:xfrm>
            <a:off x="2743200" y="155643"/>
            <a:ext cx="87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</a:rPr>
              <a:t>See the webinar at www.powerplatformfinance.com</a:t>
            </a:r>
          </a:p>
        </p:txBody>
      </p:sp>
    </p:spTree>
    <p:extLst>
      <p:ext uri="{BB962C8B-B14F-4D97-AF65-F5344CB8AC3E}">
        <p14:creationId xmlns:p14="http://schemas.microsoft.com/office/powerpoint/2010/main" val="392772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5689C64-7D00-43AE-B7EE-A08F86A763F3}"/>
              </a:ext>
            </a:extLst>
          </p:cNvPr>
          <p:cNvGrpSpPr/>
          <p:nvPr/>
        </p:nvGrpSpPr>
        <p:grpSpPr>
          <a:xfrm>
            <a:off x="9450663" y="2523361"/>
            <a:ext cx="4268060" cy="2308980"/>
            <a:chOff x="7444546" y="3327895"/>
            <a:chExt cx="4652745" cy="23089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8E3465-B035-49BD-8047-0C3B2D6EAF6E}"/>
                </a:ext>
              </a:extLst>
            </p:cNvPr>
            <p:cNvGrpSpPr/>
            <p:nvPr/>
          </p:nvGrpSpPr>
          <p:grpSpPr>
            <a:xfrm>
              <a:off x="7547056" y="4584109"/>
              <a:ext cx="4078456" cy="423252"/>
              <a:chOff x="5062155" y="2189314"/>
              <a:chExt cx="2389834" cy="34081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E92D432-8B85-4FFD-8D03-0CB2926992BB}"/>
                  </a:ext>
                </a:extLst>
              </p:cNvPr>
              <p:cNvGrpSpPr/>
              <p:nvPr/>
            </p:nvGrpSpPr>
            <p:grpSpPr>
              <a:xfrm>
                <a:off x="5062155" y="2207948"/>
                <a:ext cx="245043" cy="322181"/>
                <a:chOff x="3339564" y="3201988"/>
                <a:chExt cx="351410" cy="463264"/>
              </a:xfrm>
            </p:grpSpPr>
            <p:sp>
              <p:nvSpPr>
                <p:cNvPr id="19" name="Oval 46">
                  <a:extLst>
                    <a:ext uri="{FF2B5EF4-FFF2-40B4-BE49-F238E27FC236}">
                      <a16:creationId xmlns:a16="http://schemas.microsoft.com/office/drawing/2014/main" id="{9C915BB6-C186-4C74-BA68-E8CA24842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564" y="3201988"/>
                  <a:ext cx="351410" cy="463264"/>
                </a:xfrm>
                <a:prstGeom prst="ellipse">
                  <a:avLst/>
                </a:prstGeom>
                <a:solidFill>
                  <a:srgbClr val="1AB2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 dirty="0"/>
                </a:p>
              </p:txBody>
            </p:sp>
            <p:sp>
              <p:nvSpPr>
                <p:cNvPr id="20" name="Freeform 47">
                  <a:extLst>
                    <a:ext uri="{FF2B5EF4-FFF2-40B4-BE49-F238E27FC236}">
                      <a16:creationId xmlns:a16="http://schemas.microsoft.com/office/drawing/2014/main" id="{35A613B3-AAED-4D9D-80FF-56051AE42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415" y="3307596"/>
                  <a:ext cx="201178" cy="276220"/>
                </a:xfrm>
                <a:custGeom>
                  <a:avLst/>
                  <a:gdLst>
                    <a:gd name="T0" fmla="*/ 90 w 100"/>
                    <a:gd name="T1" fmla="*/ 20 h 81"/>
                    <a:gd name="T2" fmla="*/ 32 w 100"/>
                    <a:gd name="T3" fmla="*/ 81 h 81"/>
                    <a:gd name="T4" fmla="*/ 0 w 100"/>
                    <a:gd name="T5" fmla="*/ 72 h 81"/>
                    <a:gd name="T6" fmla="*/ 31 w 100"/>
                    <a:gd name="T7" fmla="*/ 63 h 81"/>
                    <a:gd name="T8" fmla="*/ 12 w 100"/>
                    <a:gd name="T9" fmla="*/ 49 h 81"/>
                    <a:gd name="T10" fmla="*/ 21 w 100"/>
                    <a:gd name="T11" fmla="*/ 48 h 81"/>
                    <a:gd name="T12" fmla="*/ 4 w 100"/>
                    <a:gd name="T13" fmla="*/ 28 h 81"/>
                    <a:gd name="T14" fmla="*/ 14 w 100"/>
                    <a:gd name="T15" fmla="*/ 31 h 81"/>
                    <a:gd name="T16" fmla="*/ 7 w 100"/>
                    <a:gd name="T17" fmla="*/ 3 h 81"/>
                    <a:gd name="T18" fmla="*/ 50 w 100"/>
                    <a:gd name="T19" fmla="*/ 25 h 81"/>
                    <a:gd name="T20" fmla="*/ 70 w 100"/>
                    <a:gd name="T21" fmla="*/ 0 h 81"/>
                    <a:gd name="T22" fmla="*/ 85 w 100"/>
                    <a:gd name="T23" fmla="*/ 6 h 81"/>
                    <a:gd name="T24" fmla="*/ 98 w 100"/>
                    <a:gd name="T25" fmla="*/ 1 h 81"/>
                    <a:gd name="T26" fmla="*/ 89 w 100"/>
                    <a:gd name="T27" fmla="*/ 12 h 81"/>
                    <a:gd name="T28" fmla="*/ 100 w 100"/>
                    <a:gd name="T29" fmla="*/ 9 h 81"/>
                    <a:gd name="T30" fmla="*/ 90 w 100"/>
                    <a:gd name="T31" fmla="*/ 2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90" y="20"/>
                      </a:moveTo>
                      <a:cubicBezTo>
                        <a:pt x="91" y="49"/>
                        <a:pt x="70" y="81"/>
                        <a:pt x="32" y="81"/>
                      </a:cubicBezTo>
                      <a:cubicBezTo>
                        <a:pt x="20" y="81"/>
                        <a:pt x="9" y="77"/>
                        <a:pt x="0" y="72"/>
                      </a:cubicBezTo>
                      <a:cubicBezTo>
                        <a:pt x="11" y="73"/>
                        <a:pt x="22" y="70"/>
                        <a:pt x="31" y="63"/>
                      </a:cubicBezTo>
                      <a:cubicBezTo>
                        <a:pt x="22" y="63"/>
                        <a:pt x="14" y="57"/>
                        <a:pt x="12" y="49"/>
                      </a:cubicBezTo>
                      <a:cubicBezTo>
                        <a:pt x="15" y="49"/>
                        <a:pt x="18" y="49"/>
                        <a:pt x="21" y="48"/>
                      </a:cubicBezTo>
                      <a:cubicBezTo>
                        <a:pt x="11" y="47"/>
                        <a:pt x="4" y="38"/>
                        <a:pt x="4" y="28"/>
                      </a:cubicBezTo>
                      <a:cubicBezTo>
                        <a:pt x="7" y="30"/>
                        <a:pt x="10" y="31"/>
                        <a:pt x="14" y="31"/>
                      </a:cubicBezTo>
                      <a:cubicBezTo>
                        <a:pt x="4" y="25"/>
                        <a:pt x="2" y="13"/>
                        <a:pt x="7" y="3"/>
                      </a:cubicBezTo>
                      <a:cubicBezTo>
                        <a:pt x="17" y="16"/>
                        <a:pt x="33" y="24"/>
                        <a:pt x="50" y="25"/>
                      </a:cubicBezTo>
                      <a:cubicBezTo>
                        <a:pt x="47" y="12"/>
                        <a:pt x="56" y="0"/>
                        <a:pt x="70" y="0"/>
                      </a:cubicBezTo>
                      <a:cubicBezTo>
                        <a:pt x="75" y="0"/>
                        <a:pt x="81" y="2"/>
                        <a:pt x="85" y="6"/>
                      </a:cubicBezTo>
                      <a:cubicBezTo>
                        <a:pt x="89" y="5"/>
                        <a:pt x="94" y="3"/>
                        <a:pt x="98" y="1"/>
                      </a:cubicBezTo>
                      <a:cubicBezTo>
                        <a:pt x="96" y="6"/>
                        <a:pt x="93" y="10"/>
                        <a:pt x="89" y="12"/>
                      </a:cubicBezTo>
                      <a:cubicBezTo>
                        <a:pt x="93" y="12"/>
                        <a:pt x="97" y="11"/>
                        <a:pt x="100" y="9"/>
                      </a:cubicBezTo>
                      <a:cubicBezTo>
                        <a:pt x="98" y="13"/>
                        <a:pt x="94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F55E38-A5FA-4518-B167-3603D22A83C3}"/>
                  </a:ext>
                </a:extLst>
              </p:cNvPr>
              <p:cNvSpPr/>
              <p:nvPr/>
            </p:nvSpPr>
            <p:spPr>
              <a:xfrm>
                <a:off x="5396843" y="2189314"/>
                <a:ext cx="2055146" cy="297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3C4252"/>
                    </a:solidFill>
                    <a:latin typeface="Proxima Nova" panose="02000506030000020004"/>
                  </a:rPr>
                  <a:t>rsaprano</a:t>
                </a:r>
                <a:endParaRPr lang="en-US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F1855D-072E-4141-875D-A2DECDBBDC39}"/>
                </a:ext>
              </a:extLst>
            </p:cNvPr>
            <p:cNvGrpSpPr/>
            <p:nvPr/>
          </p:nvGrpSpPr>
          <p:grpSpPr>
            <a:xfrm>
              <a:off x="7444546" y="5222506"/>
              <a:ext cx="3466673" cy="414369"/>
              <a:chOff x="4970940" y="1709443"/>
              <a:chExt cx="2031350" cy="33366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FBAEE3-E2F2-4720-B25D-7CEF34992F2F}"/>
                  </a:ext>
                </a:extLst>
              </p:cNvPr>
              <p:cNvSpPr/>
              <p:nvPr/>
            </p:nvSpPr>
            <p:spPr>
              <a:xfrm>
                <a:off x="5364229" y="1720925"/>
                <a:ext cx="1638061" cy="322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822A982-A052-48CA-ADC9-BD07C90C5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940" y="1709443"/>
                <a:ext cx="379793" cy="322181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283DDA-ACC0-45C2-8623-30AF3CAA939B}"/>
                </a:ext>
              </a:extLst>
            </p:cNvPr>
            <p:cNvGrpSpPr/>
            <p:nvPr/>
          </p:nvGrpSpPr>
          <p:grpSpPr>
            <a:xfrm>
              <a:off x="7575167" y="3883523"/>
              <a:ext cx="4050345" cy="707886"/>
              <a:chOff x="5563638" y="2703635"/>
              <a:chExt cx="2373362" cy="570011"/>
            </a:xfrm>
          </p:grpSpPr>
          <p:pic>
            <p:nvPicPr>
              <p:cNvPr id="13" name="Picture 12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F4CAEFCD-70A7-4B03-8CFC-9CAD17214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3638" y="2765898"/>
                <a:ext cx="245043" cy="33821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017D18-8D77-4F22-980E-BC2651028B41}"/>
                  </a:ext>
                </a:extLst>
              </p:cNvPr>
              <p:cNvSpPr/>
              <p:nvPr/>
            </p:nvSpPr>
            <p:spPr>
              <a:xfrm>
                <a:off x="5881854" y="2703635"/>
                <a:ext cx="2055146" cy="57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3C4252"/>
                    </a:solidFill>
                    <a:latin typeface="Proxima Nova" panose="02000506030000020004"/>
                  </a:rPr>
                  <a:t>Rishi Sapra</a:t>
                </a:r>
              </a:p>
              <a:p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F49F5B-69FC-4A34-9541-43D20423743A}"/>
                </a:ext>
              </a:extLst>
            </p:cNvPr>
            <p:cNvGrpSpPr/>
            <p:nvPr/>
          </p:nvGrpSpPr>
          <p:grpSpPr>
            <a:xfrm>
              <a:off x="7471176" y="3327895"/>
              <a:ext cx="4626115" cy="429027"/>
              <a:chOff x="4745630" y="3680799"/>
              <a:chExt cx="2710743" cy="345466"/>
            </a:xfrm>
          </p:grpSpPr>
          <p:pic>
            <p:nvPicPr>
              <p:cNvPr id="11" name="Picture 10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B4040929-CE1B-4138-B918-0A373F754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630" y="3692297"/>
                <a:ext cx="333968" cy="333968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24B5511-4D67-43CF-8FF4-9B619B67EFAB}"/>
                  </a:ext>
                </a:extLst>
              </p:cNvPr>
              <p:cNvSpPr/>
              <p:nvPr/>
            </p:nvSpPr>
            <p:spPr>
              <a:xfrm>
                <a:off x="5123314" y="3680799"/>
                <a:ext cx="2333059" cy="297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</p:grpSp>
      <p:sp>
        <p:nvSpPr>
          <p:cNvPr id="21" name="object 5">
            <a:extLst>
              <a:ext uri="{FF2B5EF4-FFF2-40B4-BE49-F238E27FC236}">
                <a16:creationId xmlns:a16="http://schemas.microsoft.com/office/drawing/2014/main" id="{0D6D7277-70FE-42A3-A800-F4E3A0B08D6B}"/>
              </a:ext>
            </a:extLst>
          </p:cNvPr>
          <p:cNvSpPr/>
          <p:nvPr/>
        </p:nvSpPr>
        <p:spPr>
          <a:xfrm>
            <a:off x="0" y="362078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EC805D15-A7A7-40AD-9154-6D6C86901DD1}"/>
              </a:ext>
            </a:extLst>
          </p:cNvPr>
          <p:cNvSpPr txBox="1">
            <a:spLocks/>
          </p:cNvSpPr>
          <p:nvPr/>
        </p:nvSpPr>
        <p:spPr>
          <a:xfrm>
            <a:off x="448322" y="491477"/>
            <a:ext cx="4721861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Rishi Sapra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1E087B6-E630-495A-AECD-E28E66CDF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5" y="1615673"/>
            <a:ext cx="2288328" cy="3432981"/>
          </a:xfrm>
          <a:prstGeom prst="rect">
            <a:avLst/>
          </a:prstGeom>
        </p:spPr>
      </p:pic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EB2224F1-E19D-4280-B865-32B2DA492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71" y="1764576"/>
            <a:ext cx="2811294" cy="883667"/>
          </a:xfrm>
          <a:prstGeom prst="rect">
            <a:avLst/>
          </a:prstGeom>
        </p:spPr>
      </p:pic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D7D2BD32-512E-46F4-BABC-5BACBF115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34" y="1719665"/>
            <a:ext cx="2289053" cy="923546"/>
          </a:xfrm>
          <a:prstGeom prst="rect">
            <a:avLst/>
          </a:prstGeom>
        </p:spPr>
      </p:pic>
      <p:pic>
        <p:nvPicPr>
          <p:cNvPr id="74" name="Picture 2" descr="ICAEW Membership | Wise &amp; Co">
            <a:extLst>
              <a:ext uri="{FF2B5EF4-FFF2-40B4-BE49-F238E27FC236}">
                <a16:creationId xmlns:a16="http://schemas.microsoft.com/office/drawing/2014/main" id="{563783C4-54B9-449B-A794-581C9110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03" y="2892693"/>
            <a:ext cx="1908829" cy="7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MCSA: BI Reporting">
            <a:extLst>
              <a:ext uri="{FF2B5EF4-FFF2-40B4-BE49-F238E27FC236}">
                <a16:creationId xmlns:a16="http://schemas.microsoft.com/office/drawing/2014/main" id="{4049ED34-D42A-40E7-A331-AF910C2F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58" y="2805219"/>
            <a:ext cx="923546" cy="9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Global Immigration | Deloitte UK">
            <a:extLst>
              <a:ext uri="{FF2B5EF4-FFF2-40B4-BE49-F238E27FC236}">
                <a16:creationId xmlns:a16="http://schemas.microsoft.com/office/drawing/2014/main" id="{4E74FE5E-C2C8-466E-A764-41F62CDD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14" y="5491545"/>
            <a:ext cx="1459149" cy="36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SBC UK - Personal &amp; Online Banking">
            <a:extLst>
              <a:ext uri="{FF2B5EF4-FFF2-40B4-BE49-F238E27FC236}">
                <a16:creationId xmlns:a16="http://schemas.microsoft.com/office/drawing/2014/main" id="{26567A86-8CA9-4E80-8365-895A4D89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60" y="5253312"/>
            <a:ext cx="768383" cy="7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Barclays - Official Bank of the Premier League">
            <a:extLst>
              <a:ext uri="{FF2B5EF4-FFF2-40B4-BE49-F238E27FC236}">
                <a16:creationId xmlns:a16="http://schemas.microsoft.com/office/drawing/2014/main" id="{D3D57CF5-1595-4104-A390-8152AD8A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612" y="5451413"/>
            <a:ext cx="923546" cy="5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KPMG International | Integrated Reporting">
            <a:extLst>
              <a:ext uri="{FF2B5EF4-FFF2-40B4-BE49-F238E27FC236}">
                <a16:creationId xmlns:a16="http://schemas.microsoft.com/office/drawing/2014/main" id="{10371B3F-A2A7-4CF7-A6C0-CFA93829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09" y="5161104"/>
            <a:ext cx="923547" cy="9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A picture containing shirt&#10;&#10;Description automatically generated">
            <a:extLst>
              <a:ext uri="{FF2B5EF4-FFF2-40B4-BE49-F238E27FC236}">
                <a16:creationId xmlns:a16="http://schemas.microsoft.com/office/drawing/2014/main" id="{4BAD75CE-DC34-410E-876E-E037D78DD4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52" y="3930449"/>
            <a:ext cx="1459148" cy="1031494"/>
          </a:xfrm>
          <a:prstGeom prst="rect">
            <a:avLst/>
          </a:prstGeom>
        </p:spPr>
      </p:pic>
      <p:pic>
        <p:nvPicPr>
          <p:cNvPr id="88" name="Picture 8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94EE76-C3D1-4B2F-9D36-AED889F593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34" y="3947118"/>
            <a:ext cx="1572704" cy="9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u="sng" dirty="0" err="1"/>
              <a:t>ValQ</a:t>
            </a:r>
            <a:endParaRPr lang="en-US" sz="2400" u="sng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195D61-BB9D-45A4-A136-65D9B7235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7" y="1241196"/>
            <a:ext cx="6048055" cy="340402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4BDA1-FC29-450F-B527-5C06B0838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21" y="1481261"/>
            <a:ext cx="5225762" cy="2923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890DB-3027-424A-BBE8-25ABD126BFBD}"/>
              </a:ext>
            </a:extLst>
          </p:cNvPr>
          <p:cNvSpPr txBox="1"/>
          <p:nvPr/>
        </p:nvSpPr>
        <p:spPr>
          <a:xfrm>
            <a:off x="2743200" y="155643"/>
            <a:ext cx="87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</a:rPr>
              <a:t>See the webinar at www.powerplatformfinance.com</a:t>
            </a:r>
          </a:p>
        </p:txBody>
      </p:sp>
    </p:spTree>
    <p:extLst>
      <p:ext uri="{BB962C8B-B14F-4D97-AF65-F5344CB8AC3E}">
        <p14:creationId xmlns:p14="http://schemas.microsoft.com/office/powerpoint/2010/main" val="370182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u="sng" dirty="0"/>
              <a:t>Power On BI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9E0D93-C7D5-4B5E-80A8-EC64B81E84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" y="1050012"/>
            <a:ext cx="5731510" cy="329882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B72620-FB8A-4F8F-AE92-805418F663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13" y="2623786"/>
            <a:ext cx="5731510" cy="3283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8B1C28-97F4-4BAE-AA98-D35021005ACF}"/>
              </a:ext>
            </a:extLst>
          </p:cNvPr>
          <p:cNvSpPr txBox="1"/>
          <p:nvPr/>
        </p:nvSpPr>
        <p:spPr>
          <a:xfrm>
            <a:off x="2743200" y="155643"/>
            <a:ext cx="87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</a:rPr>
              <a:t>See the webinar at www.powerplatformfinance.com</a:t>
            </a:r>
          </a:p>
        </p:txBody>
      </p:sp>
    </p:spTree>
    <p:extLst>
      <p:ext uri="{BB962C8B-B14F-4D97-AF65-F5344CB8AC3E}">
        <p14:creationId xmlns:p14="http://schemas.microsoft.com/office/powerpoint/2010/main" val="29196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D8FE86-ADD4-412A-9812-D8E09105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u="sng" dirty="0" err="1"/>
              <a:t>Acterys</a:t>
            </a:r>
            <a:endParaRPr lang="en-US" sz="2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D0DE4-AE8B-484F-AF5D-9001E25C3EA0}"/>
              </a:ext>
            </a:extLst>
          </p:cNvPr>
          <p:cNvSpPr txBox="1"/>
          <p:nvPr/>
        </p:nvSpPr>
        <p:spPr>
          <a:xfrm>
            <a:off x="2743200" y="155643"/>
            <a:ext cx="874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</a:rPr>
              <a:t>See the webinar at www.powerplatformfinance.com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7B05C3-8D3E-49E4-B3B2-505E117AF0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" y="939309"/>
            <a:ext cx="5731510" cy="3399155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B30B741-F337-401D-8FFA-3C9804DBEC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63" y="2913524"/>
            <a:ext cx="5731510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8B3527B1-823A-45C0-A804-B9543EF1F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579DE4-9B5A-40AE-A929-FA12C3F5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Summary of Key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9689C-A950-4EF7-A620-A854255DAFB9}"/>
              </a:ext>
            </a:extLst>
          </p:cNvPr>
          <p:cNvSpPr txBox="1"/>
          <p:nvPr/>
        </p:nvSpPr>
        <p:spPr>
          <a:xfrm>
            <a:off x="343017" y="932155"/>
            <a:ext cx="528542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 #1: Use an Account Hierarchy </a:t>
            </a:r>
          </a:p>
          <a:p>
            <a:endParaRPr lang="en-US" sz="16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 #2: Build up Measure Chains and Format them </a:t>
            </a:r>
          </a:p>
          <a:p>
            <a:endParaRPr lang="en-US" sz="16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 #3: Show Periods (MTD/QTD/YTD) dynamically </a:t>
            </a:r>
          </a:p>
          <a:p>
            <a:endParaRPr lang="en-US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 #4: Have a table with all your FS lines (including totals)</a:t>
            </a:r>
            <a:endParaRPr lang="en-GB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 #5: Tell a story with the visuals</a:t>
            </a:r>
            <a:endParaRPr lang="en-GB" sz="1600" u="sng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Tip #6: Finance Custom Visuals/Add-ins go a long way</a:t>
            </a:r>
            <a:endParaRPr lang="en-GB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27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579DE4-9B5A-40AE-A929-FA12C3F5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/>
              <a:t>Where can I download the examples from?</a:t>
            </a:r>
            <a:endParaRPr lang="en-US" sz="2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299A70-C548-4C5C-A4EE-C7EEF9EC1062}"/>
              </a:ext>
            </a:extLst>
          </p:cNvPr>
          <p:cNvSpPr txBox="1">
            <a:spLocks/>
          </p:cNvSpPr>
          <p:nvPr/>
        </p:nvSpPr>
        <p:spPr>
          <a:xfrm>
            <a:off x="686033" y="1450845"/>
            <a:ext cx="4365361" cy="83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Aka.ms/</a:t>
            </a:r>
            <a:r>
              <a:rPr lang="en-US" sz="2400" dirty="0" err="1"/>
              <a:t>pbiincomestatement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43CCF70-0B4E-45CF-9357-EA1E37FADE43}"/>
              </a:ext>
            </a:extLst>
          </p:cNvPr>
          <p:cNvSpPr txBox="1">
            <a:spLocks/>
          </p:cNvSpPr>
          <p:nvPr/>
        </p:nvSpPr>
        <p:spPr>
          <a:xfrm>
            <a:off x="6706573" y="1495232"/>
            <a:ext cx="4365361" cy="83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Tinyurl.com/PPFroleplay</a:t>
            </a:r>
            <a:endParaRPr lang="en-US" sz="24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340F21-93FF-41A8-807F-6EEDEED9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" y="2486899"/>
            <a:ext cx="5252472" cy="28513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DA3C1C-E8AE-4604-B3C4-47F409F9E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77" y="2486898"/>
            <a:ext cx="5143595" cy="28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5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D1B98-8BD1-4565-A13B-A2F999247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0471" y="559836"/>
            <a:ext cx="4310706" cy="5486401"/>
          </a:xfrm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2487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29F7-BD02-4023-9956-13E55217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4139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5">
            <a:extLst>
              <a:ext uri="{FF2B5EF4-FFF2-40B4-BE49-F238E27FC236}">
                <a16:creationId xmlns:a16="http://schemas.microsoft.com/office/drawing/2014/main" id="{0D6D7277-70FE-42A3-A800-F4E3A0B08D6B}"/>
              </a:ext>
            </a:extLst>
          </p:cNvPr>
          <p:cNvSpPr/>
          <p:nvPr/>
        </p:nvSpPr>
        <p:spPr>
          <a:xfrm>
            <a:off x="0" y="362078"/>
            <a:ext cx="9587883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EC805D15-A7A7-40AD-9154-6D6C86901DD1}"/>
              </a:ext>
            </a:extLst>
          </p:cNvPr>
          <p:cNvSpPr txBox="1">
            <a:spLocks/>
          </p:cNvSpPr>
          <p:nvPr/>
        </p:nvSpPr>
        <p:spPr>
          <a:xfrm>
            <a:off x="448321" y="491477"/>
            <a:ext cx="8775577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Basic Financial Reporting in Excel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708DD4E-ED9A-44BD-9F63-6AAA6D81EE37}"/>
              </a:ext>
            </a:extLst>
          </p:cNvPr>
          <p:cNvSpPr txBox="1">
            <a:spLocks/>
          </p:cNvSpPr>
          <p:nvPr/>
        </p:nvSpPr>
        <p:spPr>
          <a:xfrm>
            <a:off x="3127392" y="2675963"/>
            <a:ext cx="4365361" cy="830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1091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/>
          <a:lstStyle/>
          <a:p>
            <a:r>
              <a:rPr lang="en-US" dirty="0"/>
              <a:t>Tip #1: Use an account hierarchy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34E171-EDBA-458C-86FE-584332502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595"/>
            <a:ext cx="2100943" cy="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5AEC92-63A3-47CC-A8CC-010228515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" y="932157"/>
            <a:ext cx="8220724" cy="27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9CCBD948-4699-4084-B641-33EE2831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82" y="2066968"/>
            <a:ext cx="2552921" cy="3657917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351E70A1-5687-4563-8526-3EF7CDD96387}"/>
              </a:ext>
            </a:extLst>
          </p:cNvPr>
          <p:cNvSpPr/>
          <p:nvPr/>
        </p:nvSpPr>
        <p:spPr>
          <a:xfrm flipV="1">
            <a:off x="5530788" y="3888418"/>
            <a:ext cx="3320249" cy="1237351"/>
          </a:xfrm>
          <a:prstGeom prst="bentArrow">
            <a:avLst>
              <a:gd name="adj1" fmla="val 25000"/>
              <a:gd name="adj2" fmla="val 22899"/>
              <a:gd name="adj3" fmla="val 25000"/>
              <a:gd name="adj4" fmla="val 43750"/>
            </a:avLst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45260EE-F40B-4462-B9E0-E3910134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62" y="310718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Dimension Table with an Account Hierarchy fits a matrix visual perfectly!</a:t>
            </a:r>
          </a:p>
        </p:txBody>
      </p:sp>
    </p:spTree>
    <p:extLst>
      <p:ext uri="{BB962C8B-B14F-4D97-AF65-F5344CB8AC3E}">
        <p14:creationId xmlns:p14="http://schemas.microsoft.com/office/powerpoint/2010/main" val="152992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>
            <a:normAutofit/>
          </a:bodyPr>
          <a:lstStyle/>
          <a:p>
            <a:r>
              <a:rPr lang="en-US" dirty="0"/>
              <a:t>Tip #2: Build up Measure Chains and format them</a:t>
            </a:r>
          </a:p>
        </p:txBody>
      </p:sp>
    </p:spTree>
    <p:extLst>
      <p:ext uri="{BB962C8B-B14F-4D97-AF65-F5344CB8AC3E}">
        <p14:creationId xmlns:p14="http://schemas.microsoft.com/office/powerpoint/2010/main" val="224429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29E7C27-1369-4101-9C40-10CA68F6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3" y="788933"/>
            <a:ext cx="8855207" cy="784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89D16-649D-4EB8-B714-749215AD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3" y="1816683"/>
            <a:ext cx="8954276" cy="861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9C3C66-57FE-414E-BE1A-972E54DEF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3" y="2936920"/>
            <a:ext cx="7658764" cy="731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41C05-3859-45E1-9BF2-396C3660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13" y="4124025"/>
            <a:ext cx="4023709" cy="990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F69B32-6A79-4A93-8984-B023AB7B4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716" y="4188800"/>
            <a:ext cx="6898265" cy="8611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34C115-572B-43FF-AAB8-48BC16882EB6}"/>
              </a:ext>
            </a:extLst>
          </p:cNvPr>
          <p:cNvSpPr txBox="1"/>
          <p:nvPr/>
        </p:nvSpPr>
        <p:spPr>
          <a:xfrm>
            <a:off x="7808367" y="5245716"/>
            <a:ext cx="30490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i="0" dirty="0">
                <a:solidFill>
                  <a:srgbClr val="767676"/>
                </a:solidFill>
                <a:effectLst/>
                <a:latin typeface="SegoeUI"/>
              </a:rPr>
              <a:t>"£"#,0;("£"#,0);"£"#,0</a:t>
            </a:r>
            <a:endParaRPr lang="en-GB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BDB17-0596-4FFE-AEC0-E8FF7F9AEC7E}"/>
              </a:ext>
            </a:extLst>
          </p:cNvPr>
          <p:cNvSpPr txBox="1"/>
          <p:nvPr/>
        </p:nvSpPr>
        <p:spPr>
          <a:xfrm>
            <a:off x="157295" y="5245716"/>
            <a:ext cx="765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767676"/>
                </a:solidFill>
                <a:effectLst/>
                <a:latin typeface="SegoeUI"/>
              </a:rPr>
              <a:t>Example Custom Format String (Borrowed from Excel, entered in the Modelling tab in Power BI)</a:t>
            </a:r>
            <a:endParaRPr lang="en-GB" b="1" i="1" dirty="0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73D9E84F-7533-422E-BD14-28F8DE58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Start with Simple SUMs and then modify the filter context</a:t>
            </a:r>
          </a:p>
        </p:txBody>
      </p:sp>
    </p:spTree>
    <p:extLst>
      <p:ext uri="{BB962C8B-B14F-4D97-AF65-F5344CB8AC3E}">
        <p14:creationId xmlns:p14="http://schemas.microsoft.com/office/powerpoint/2010/main" val="72893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C579DE4-9B5A-40AE-A929-FA12C3F5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7" y="268636"/>
            <a:ext cx="11505966" cy="24059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The Matrix is getting there…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2B9BC7-59B1-4A2D-A077-82F15438F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8" y="1481921"/>
            <a:ext cx="6633720" cy="41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9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841" y="2098714"/>
            <a:ext cx="1062300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Tip #3: Show Periods (MTD/QTD/YTD) dynamically</a:t>
            </a:r>
          </a:p>
        </p:txBody>
      </p:sp>
    </p:spTree>
    <p:extLst>
      <p:ext uri="{BB962C8B-B14F-4D97-AF65-F5344CB8AC3E}">
        <p14:creationId xmlns:p14="http://schemas.microsoft.com/office/powerpoint/2010/main" val="41984187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65376E785AF14287F118A2E4BB1934" ma:contentTypeVersion="13" ma:contentTypeDescription="Create a new document." ma:contentTypeScope="" ma:versionID="9200259a92295c272cc15f48d39829ae">
  <xsd:schema xmlns:xsd="http://www.w3.org/2001/XMLSchema" xmlns:xs="http://www.w3.org/2001/XMLSchema" xmlns:p="http://schemas.microsoft.com/office/2006/metadata/properties" xmlns:ns3="13873f27-023c-4e66-a1be-cb610a426a46" xmlns:ns4="bd54fff7-93fc-4117-952e-87c719fd737b" targetNamespace="http://schemas.microsoft.com/office/2006/metadata/properties" ma:root="true" ma:fieldsID="840c7a7be97096de0c0b1fad8bcc3df9" ns3:_="" ns4:_="">
    <xsd:import namespace="13873f27-023c-4e66-a1be-cb610a426a46"/>
    <xsd:import namespace="bd54fff7-93fc-4117-952e-87c719fd73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873f27-023c-4e66-a1be-cb610a426a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4fff7-93fc-4117-952e-87c719fd737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8B7DAB-F8AD-4338-8588-386194EBFB0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d54fff7-93fc-4117-952e-87c719fd737b"/>
    <ds:schemaRef ds:uri="http://purl.org/dc/elements/1.1/"/>
    <ds:schemaRef ds:uri="13873f27-023c-4e66-a1be-cb610a426a4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C02592F-9D86-4DCF-AE25-7307F00103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B54772-C10C-4A61-A86D-F6F8BEC5E4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873f27-023c-4e66-a1be-cb610a426a46"/>
    <ds:schemaRef ds:uri="bd54fff7-93fc-4117-952e-87c719fd73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374</Words>
  <Application>Microsoft Office PowerPoint</Application>
  <PresentationFormat>Widescreen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Proxima Nova</vt:lpstr>
      <vt:lpstr>Roboto</vt:lpstr>
      <vt:lpstr>segoe ui</vt:lpstr>
      <vt:lpstr>segoe ui black</vt:lpstr>
      <vt:lpstr>Segoe UI Semibold</vt:lpstr>
      <vt:lpstr>SegoeUI</vt:lpstr>
      <vt:lpstr>1_Office Theme</vt:lpstr>
      <vt:lpstr>Office Theme</vt:lpstr>
      <vt:lpstr>Tips and Tricks for working with Finance Data in Power BI</vt:lpstr>
      <vt:lpstr>PowerPoint Presentation</vt:lpstr>
      <vt:lpstr>PowerPoint Presentation</vt:lpstr>
      <vt:lpstr>Tip #1: Use an account hierarchy</vt:lpstr>
      <vt:lpstr>Dimension Table with an Account Hierarchy fits a matrix visual perfectly!</vt:lpstr>
      <vt:lpstr>Tip #2: Build up Measure Chains and format them</vt:lpstr>
      <vt:lpstr>Start with Simple SUMs and then modify the filter context</vt:lpstr>
      <vt:lpstr>The Matrix is getting there…</vt:lpstr>
      <vt:lpstr>Tip #3: Show Periods (MTD/QTD/YTD) dynamically</vt:lpstr>
      <vt:lpstr>Dynamic Time Period Measure for Actuals</vt:lpstr>
      <vt:lpstr>Tip #4: Have a table with all your FS lines (including totals)</vt:lpstr>
      <vt:lpstr>Real Income Statements have Sub-totals</vt:lpstr>
      <vt:lpstr>Tip #5: Tell a story with the visuals</vt:lpstr>
      <vt:lpstr>Provide context to numbers: Highlight Clearly whether they’re good or bad!</vt:lpstr>
      <vt:lpstr>Use Colour (e.g. Conditional Formatting) sparingly and to draw attention</vt:lpstr>
      <vt:lpstr>Let the users ask ‘Why’ through visual interactions (and drill-through/drill-down)</vt:lpstr>
      <vt:lpstr>Consider Using Bookmarks to aid the user experience</vt:lpstr>
      <vt:lpstr>Tip #6: Finance Custom Visuals/Add-ins go a long way</vt:lpstr>
      <vt:lpstr>Zebra BI</vt:lpstr>
      <vt:lpstr>ValQ</vt:lpstr>
      <vt:lpstr>Power On BI</vt:lpstr>
      <vt:lpstr>Acterys</vt:lpstr>
      <vt:lpstr>Summary</vt:lpstr>
      <vt:lpstr>Summary of Key Points</vt:lpstr>
      <vt:lpstr>Where can I download the examples from?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Chris Barber</cp:lastModifiedBy>
  <cp:revision>26</cp:revision>
  <dcterms:created xsi:type="dcterms:W3CDTF">2019-05-15T15:06:01Z</dcterms:created>
  <dcterms:modified xsi:type="dcterms:W3CDTF">2020-07-06T13:30:00Z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0x010100D165376E785AF14287F118A2E4BB1934</vt:lpwstr>
  </property>
</Properties>
</file>